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Lst>
  <p:sldSz cy="5143500" cx="9144000"/>
  <p:notesSz cx="6858000" cy="9144000"/>
  <p:embeddedFontLst>
    <p:embeddedFont>
      <p:font typeface="Raleway"/>
      <p:regular r:id="rId107"/>
      <p:bold r:id="rId108"/>
      <p:italic r:id="rId109"/>
      <p:boldItalic r:id="rId110"/>
    </p:embeddedFont>
    <p:embeddedFont>
      <p:font typeface="Lato"/>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aleway-regular.fntdata"/><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Raleway-italic.fntdata"/><Relationship Id="rId108" Type="http://schemas.openxmlformats.org/officeDocument/2006/relationships/font" Target="fonts/Raleway-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Raleway-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Lato-boldItalic.fntdata"/><Relationship Id="rId18" Type="http://schemas.openxmlformats.org/officeDocument/2006/relationships/slide" Target="slides/slide12.xml"/><Relationship Id="rId113" Type="http://schemas.openxmlformats.org/officeDocument/2006/relationships/font" Target="fonts/Lato-italic.fntdata"/><Relationship Id="rId112" Type="http://schemas.openxmlformats.org/officeDocument/2006/relationships/font" Target="fonts/Lato-bold.fntdata"/><Relationship Id="rId111" Type="http://schemas.openxmlformats.org/officeDocument/2006/relationships/font" Target="fonts/Lato-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7b226dab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7b226dab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e7b226dab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e7b226dab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7b226dabd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7b226dab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7b226dab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7b226dab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7b226dab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7b226dabd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7b226dab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7b226dab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7b226dabd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7b226dabd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7b226dabd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7b226dab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7b226dabd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7b226dabd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7b226dabd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7b226dabd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7b226dab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7b226dab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7b226dab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7b226dab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7b226dabd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7b226dabd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7b226dab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7b226dab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7b226dab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7b226dabd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7b226dab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7b226dab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7b226dabd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7b226dabd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7b226dab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7b226dab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7b226dabd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7b226dabd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7b226dabd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7b226dabd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7b226dab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7b226dab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7b226dabd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7b226dabd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7b226dab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7b226dab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7b226dab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7b226dab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7b226dabd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7b226dabd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7b226dabd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7b226dabd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7b226dab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7b226dab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7b226dabd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7b226dabd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7b226dabd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7b226dabd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7b226dabd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7b226dabd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7b226dabd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7b226dabd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7b226dabd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7b226dabd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7b226dabd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7b226dabd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7b226dabd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7b226dab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7b226dab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7b226dab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7b226dabd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7b226dabd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7b226dabd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7b226dabd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7b226dabd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7b226dabd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7b226dabd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7b226dabd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7b226dabd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7b226dabd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7b226dab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7b226dab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7b226dabd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7b226dabd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7b226dab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7b226dab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7b226dab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7b226dab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7b226dab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7b226dab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7b226dab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7b226dab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7b226dabd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7b226dabd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7b226dabd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7b226dabd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7b226dabd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7b226dabd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7b226dabd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7b226dabd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7b226dabd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7b226dabd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7b226dabd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7b226dabd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7b226dabd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7b226dabd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7b226dab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7b226dab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7b226dab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7b226dabd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7b226dab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7b226dab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7b226dabd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7b226dabd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7b226dab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7b226dab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7b226dabd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7b226dabd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7b226dabd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7b226dabd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7b226dabd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7b226dabd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7b226dabd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7b226dabd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7b226dabd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7b226dabd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7b226dabd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7b226dabd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7b226dabd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7b226dabd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7b226dab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7b226dab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7b226dab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7b226dab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7b226dab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7b226dab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7b226dab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7b226dab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7b226dab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7b226dab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7b226dab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7b226dab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e7b226dabd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e7b226dabd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7b226dabd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7b226dabd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7b226dabd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e7b226dabd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7b226dabd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7b226dabd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7b226dab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e7b226dab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7ff499e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7ff499e7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7b226dab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7b226dabd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7ff499e7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7ff499e7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7b226dabd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7b226dabd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7b226dab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e7b226dabd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7b226dabd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7b226dabd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7b226dab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7b226dab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e7ff499e7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e7ff499e7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7b226dabd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e7b226dabd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7ff499e7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7ff499e7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7ff499e7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7ff499e7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7ff499e7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7ff499e7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7b226dab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7b226dab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7b226dabd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e7b226dab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7ff499e7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7ff499e7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7ff499e7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7ff499e7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7ff499e7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7ff499e7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7ff499e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7ff499e7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7ff499e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7ff499e7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e7b226dab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e7b226dabd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e7ff499e7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e7ff499e7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e7ff499e7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e7ff499e7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7b226dabd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e7b226dabd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s://spec.openapis.org/oas/v3.0.3#openapi-objec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json-schema.org/" TargetMode="External"/><Relationship Id="rId4" Type="http://schemas.openxmlformats.org/officeDocument/2006/relationships/hyperlink" Target="https://json-schema.org/draft/2020-12/json-schema-cor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0.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json-schema.org/draft/2020-12/json-schema-validation.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9.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www.openapis.org/" TargetMode="External"/><Relationship Id="rId4" Type="http://schemas.openxmlformats.org/officeDocument/2006/relationships/hyperlink" Target="https://github.com/OAI/OpenAPI-Specification" TargetMode="External"/><Relationship Id="rId5" Type="http://schemas.openxmlformats.org/officeDocument/2006/relationships/hyperlink" Target="https://swagger.io/specificatio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www.json.org/" TargetMode="External"/><Relationship Id="rId4" Type="http://schemas.openxmlformats.org/officeDocument/2006/relationships/hyperlink" Target="https://yaml.or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36.png"/><Relationship Id="rId4" Type="http://schemas.openxmlformats.org/officeDocument/2006/relationships/image" Target="../media/image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4.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editor.swagger.io/" TargetMode="External"/><Relationship Id="rId4" Type="http://schemas.openxmlformats.org/officeDocument/2006/relationships/hyperlink" Target="https://www.jetbrains.com/help/idea/openapi.html" TargetMode="External"/><Relationship Id="rId5" Type="http://schemas.openxmlformats.org/officeDocument/2006/relationships/hyperlink" Target="https://marketplace.visualstudio.com/items?itemName=42Crunch.vscode-openapi"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4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hyperlink" Target="https://editor.swagger.io/"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OpenAPI</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Penutup</a:t>
            </a:r>
            <a:endParaRPr/>
          </a:p>
        </p:txBody>
      </p:sp>
      <p:sp>
        <p:nvSpPr>
          <p:cNvPr id="744" name="Google Shape;744;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Masih banyak fitur yang terdapat di OpenAPI, silahkan pelajari langsung di halaman websitenya</a:t>
            </a:r>
            <a:endParaRPr/>
          </a:p>
          <a:p>
            <a:pPr indent="-311150" lvl="0" marL="457200" rtl="0" algn="l">
              <a:spcBef>
                <a:spcPts val="0"/>
              </a:spcBef>
              <a:spcAft>
                <a:spcPts val="0"/>
              </a:spcAft>
              <a:buSzPts val="1300"/>
              <a:buChar char="●"/>
            </a:pPr>
            <a:r>
              <a:rPr lang="id"/>
              <a:t>Mulai sekarang selalu gunakan OpenAPI untuk membuat dokumentasi RESTful API</a:t>
            </a:r>
            <a:endParaRPr/>
          </a:p>
          <a:p>
            <a:pPr indent="-311150" lvl="0" marL="457200" rtl="0" algn="l">
              <a:spcBef>
                <a:spcPts val="0"/>
              </a:spcBef>
              <a:spcAft>
                <a:spcPts val="0"/>
              </a:spcAft>
              <a:buSzPts val="1300"/>
              <a:buChar char="●"/>
            </a:pPr>
            <a:r>
              <a:rPr lang="id"/>
              <a:t>Buatlah OpenAPI sebelum kita membuat aplikasi RESTful API</a:t>
            </a:r>
            <a:endParaRPr/>
          </a:p>
          <a:p>
            <a:pPr indent="-311150" lvl="0" marL="457200" rtl="0" algn="l">
              <a:spcBef>
                <a:spcPts val="0"/>
              </a:spcBef>
              <a:spcAft>
                <a:spcPts val="0"/>
              </a:spcAft>
              <a:buSzPts val="1300"/>
              <a:buChar char="●"/>
            </a:pPr>
            <a:r>
              <a:rPr lang="id"/>
              <a:t>OpenAPI bisa digunakan sebagai kontrak kesepakatan antara yang akan membuat RESTful API dan yang akan menggunakan RESTful API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RESTful API, sudah dipastikan kita akan membuat request dan response, dimana dalam data request dan response sudah dipastikan terdapat detail data</a:t>
            </a:r>
            <a:endParaRPr/>
          </a:p>
          <a:p>
            <a:pPr indent="-311150" lvl="0" marL="457200" rtl="0" algn="l">
              <a:spcBef>
                <a:spcPts val="0"/>
              </a:spcBef>
              <a:spcAft>
                <a:spcPts val="0"/>
              </a:spcAft>
              <a:buSzPts val="1300"/>
              <a:buChar char="●"/>
            </a:pPr>
            <a:r>
              <a:rPr lang="id"/>
              <a:t>Misal jika terdapat data Product, pasti ada id, name, price, dan lain-lain</a:t>
            </a:r>
            <a:endParaRPr/>
          </a:p>
          <a:p>
            <a:pPr indent="-311150" lvl="0" marL="457200" rtl="0" algn="l">
              <a:spcBef>
                <a:spcPts val="0"/>
              </a:spcBef>
              <a:spcAft>
                <a:spcPts val="0"/>
              </a:spcAft>
              <a:buSzPts val="1300"/>
              <a:buChar char="●"/>
            </a:pPr>
            <a:r>
              <a:rPr lang="id"/>
              <a:t>Semua detail data tersebut pasti memiliki tipe data</a:t>
            </a:r>
            <a:endParaRPr/>
          </a:p>
          <a:p>
            <a:pPr indent="-311150" lvl="0" marL="457200" rtl="0" algn="l">
              <a:spcBef>
                <a:spcPts val="0"/>
              </a:spcBef>
              <a:spcAft>
                <a:spcPts val="0"/>
              </a:spcAft>
              <a:buSzPts val="1300"/>
              <a:buChar char="●"/>
            </a:pPr>
            <a:r>
              <a:rPr lang="id"/>
              <a:t>Kita tidak bisa menggunakan tipe data yang terdapat pada bahasa pemrograman yang digunakan untuk membuat RESTful API, oleh karena itu pada OpenAPI terdapat tipe data general yang bisa digunakan yang dapat dimengerti di semua bahasa pemrograman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OpenAPI Tipe Data</a:t>
            </a:r>
            <a:r>
              <a:rPr lang="id"/>
              <a:t> (1)</a:t>
            </a:r>
            <a:endParaRPr/>
          </a:p>
        </p:txBody>
      </p:sp>
      <p:pic>
        <p:nvPicPr>
          <p:cNvPr id="229" name="Google Shape;229;p36"/>
          <p:cNvPicPr preferRelativeResize="0"/>
          <p:nvPr/>
        </p:nvPicPr>
        <p:blipFill>
          <a:blip r:embed="rId3">
            <a:alphaModFix/>
          </a:blip>
          <a:stretch>
            <a:fillRect/>
          </a:stretch>
        </p:blipFill>
        <p:spPr>
          <a:xfrm>
            <a:off x="152400" y="2006250"/>
            <a:ext cx="8593964"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OpenAPI Tipe Data (2)</a:t>
            </a:r>
            <a:endParaRPr/>
          </a:p>
        </p:txBody>
      </p:sp>
      <p:pic>
        <p:nvPicPr>
          <p:cNvPr id="235" name="Google Shape;235;p37"/>
          <p:cNvPicPr preferRelativeResize="0"/>
          <p:nvPr/>
        </p:nvPicPr>
        <p:blipFill>
          <a:blip r:embed="rId3">
            <a:alphaModFix/>
          </a:blip>
          <a:stretch>
            <a:fillRect/>
          </a:stretch>
        </p:blipFill>
        <p:spPr>
          <a:xfrm>
            <a:off x="152400" y="2006250"/>
            <a:ext cx="8730435" cy="2984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Document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Document</a:t>
            </a:r>
            <a:endParaRPr/>
          </a:p>
        </p:txBody>
      </p:sp>
      <p:sp>
        <p:nvSpPr>
          <p:cNvPr id="246" name="Google Shape;246;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OpenAPI sangatlah sederhana, kita hanya perlu membuat satu file berisi semua data OpenAPI nya</a:t>
            </a:r>
            <a:endParaRPr/>
          </a:p>
          <a:p>
            <a:pPr indent="-311150" lvl="0" marL="457200" rtl="0" algn="l">
              <a:spcBef>
                <a:spcPts val="0"/>
              </a:spcBef>
              <a:spcAft>
                <a:spcPts val="0"/>
              </a:spcAft>
              <a:buSzPts val="1300"/>
              <a:buChar char="●"/>
            </a:pPr>
            <a:r>
              <a:rPr lang="id"/>
              <a:t>OpenAPI memiliki struktur yang sudah ditentukan ketika membuat document nya</a:t>
            </a:r>
            <a:endParaRPr/>
          </a:p>
          <a:p>
            <a:pPr indent="-311150" lvl="0" marL="457200" rtl="0" algn="l">
              <a:spcBef>
                <a:spcPts val="0"/>
              </a:spcBef>
              <a:spcAft>
                <a:spcPts val="0"/>
              </a:spcAft>
              <a:buSzPts val="1300"/>
              <a:buChar char="●"/>
            </a:pPr>
            <a:r>
              <a:rPr lang="id"/>
              <a:t>Kita bisa menggunakan JSON atau YAML untuk file nya</a:t>
            </a:r>
            <a:endParaRPr/>
          </a:p>
          <a:p>
            <a:pPr indent="-311150" lvl="0" marL="457200" rtl="0" algn="l">
              <a:spcBef>
                <a:spcPts val="0"/>
              </a:spcBef>
              <a:spcAft>
                <a:spcPts val="0"/>
              </a:spcAft>
              <a:buSzPts val="1300"/>
              <a:buChar char="●"/>
            </a:pPr>
            <a:r>
              <a:rPr lang="id" u="sng">
                <a:solidFill>
                  <a:schemeClr val="hlink"/>
                </a:solidFill>
                <a:hlinkClick r:id="rId3"/>
              </a:rPr>
              <a:t>https://spec.openapis.org/oas/v3.0.3#openapi-object</a:t>
            </a:r>
            <a:r>
              <a:rPr lang="id"/>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OpenAPI Object (1)</a:t>
            </a:r>
            <a:endParaRPr/>
          </a:p>
        </p:txBody>
      </p:sp>
      <p:pic>
        <p:nvPicPr>
          <p:cNvPr id="252" name="Google Shape;252;p40"/>
          <p:cNvPicPr preferRelativeResize="0"/>
          <p:nvPr/>
        </p:nvPicPr>
        <p:blipFill>
          <a:blip r:embed="rId3">
            <a:alphaModFix/>
          </a:blip>
          <a:stretch>
            <a:fillRect/>
          </a:stretch>
        </p:blipFill>
        <p:spPr>
          <a:xfrm>
            <a:off x="152400" y="2006250"/>
            <a:ext cx="6028804" cy="2984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OpenAPI Object (2)</a:t>
            </a:r>
            <a:endParaRPr/>
          </a:p>
        </p:txBody>
      </p:sp>
      <p:pic>
        <p:nvPicPr>
          <p:cNvPr id="258" name="Google Shape;258;p41"/>
          <p:cNvPicPr preferRelativeResize="0"/>
          <p:nvPr/>
        </p:nvPicPr>
        <p:blipFill>
          <a:blip r:embed="rId3">
            <a:alphaModFix/>
          </a:blip>
          <a:stretch>
            <a:fillRect/>
          </a:stretch>
        </p:blipFill>
        <p:spPr>
          <a:xfrm>
            <a:off x="152400" y="2006250"/>
            <a:ext cx="5236466"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OpenAPI Document</a:t>
            </a:r>
            <a:endParaRPr/>
          </a:p>
        </p:txBody>
      </p:sp>
      <p:pic>
        <p:nvPicPr>
          <p:cNvPr id="264" name="Google Shape;264;p42"/>
          <p:cNvPicPr preferRelativeResize="0"/>
          <p:nvPr/>
        </p:nvPicPr>
        <p:blipFill>
          <a:blip r:embed="rId3">
            <a:alphaModFix/>
          </a:blip>
          <a:stretch>
            <a:fillRect/>
          </a:stretch>
        </p:blipFill>
        <p:spPr>
          <a:xfrm>
            <a:off x="152400" y="2006250"/>
            <a:ext cx="8839200" cy="27484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Info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Info</a:t>
            </a:r>
            <a:endParaRPr/>
          </a:p>
        </p:txBody>
      </p:sp>
      <p:sp>
        <p:nvSpPr>
          <p:cNvPr id="275" name="Google Shape;275;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Info merupakan bagian dari informasi metadata tentang API yang kita buat</a:t>
            </a:r>
            <a:endParaRPr/>
          </a:p>
          <a:p>
            <a:pPr indent="-311150" lvl="0" marL="457200" rtl="0" algn="l">
              <a:spcBef>
                <a:spcPts val="0"/>
              </a:spcBef>
              <a:spcAft>
                <a:spcPts val="0"/>
              </a:spcAft>
              <a:buSzPts val="1300"/>
              <a:buChar char="●"/>
            </a:pPr>
            <a:r>
              <a:rPr lang="id"/>
              <a:t>Kita bisa memasukkan author, lisensi, dan lain-lain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Info Object</a:t>
            </a:r>
            <a:endParaRPr/>
          </a:p>
        </p:txBody>
      </p:sp>
      <p:pic>
        <p:nvPicPr>
          <p:cNvPr id="281" name="Google Shape;281;p45"/>
          <p:cNvPicPr preferRelativeResize="0"/>
          <p:nvPr/>
        </p:nvPicPr>
        <p:blipFill>
          <a:blip r:embed="rId3">
            <a:alphaModFix/>
          </a:blip>
          <a:stretch>
            <a:fillRect/>
          </a:stretch>
        </p:blipFill>
        <p:spPr>
          <a:xfrm>
            <a:off x="152400" y="2006250"/>
            <a:ext cx="6152443"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Contact Object</a:t>
            </a:r>
            <a:endParaRPr/>
          </a:p>
        </p:txBody>
      </p:sp>
      <p:pic>
        <p:nvPicPr>
          <p:cNvPr id="287" name="Google Shape;287;p46"/>
          <p:cNvPicPr preferRelativeResize="0"/>
          <p:nvPr/>
        </p:nvPicPr>
        <p:blipFill>
          <a:blip r:embed="rId3">
            <a:alphaModFix/>
          </a:blip>
          <a:stretch>
            <a:fillRect/>
          </a:stretch>
        </p:blipFill>
        <p:spPr>
          <a:xfrm>
            <a:off x="152400" y="2006250"/>
            <a:ext cx="8839201" cy="170905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License</a:t>
            </a:r>
            <a:r>
              <a:rPr lang="id"/>
              <a:t> Object</a:t>
            </a:r>
            <a:endParaRPr/>
          </a:p>
        </p:txBody>
      </p:sp>
      <p:pic>
        <p:nvPicPr>
          <p:cNvPr id="293" name="Google Shape;293;p47"/>
          <p:cNvPicPr preferRelativeResize="0"/>
          <p:nvPr/>
        </p:nvPicPr>
        <p:blipFill>
          <a:blip r:embed="rId3">
            <a:alphaModFix/>
          </a:blip>
          <a:stretch>
            <a:fillRect/>
          </a:stretch>
        </p:blipFill>
        <p:spPr>
          <a:xfrm>
            <a:off x="152400" y="2006250"/>
            <a:ext cx="8839201" cy="10900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Info</a:t>
            </a:r>
            <a:endParaRPr/>
          </a:p>
        </p:txBody>
      </p:sp>
      <p:pic>
        <p:nvPicPr>
          <p:cNvPr id="299" name="Google Shape;299;p48"/>
          <p:cNvPicPr preferRelativeResize="0"/>
          <p:nvPr/>
        </p:nvPicPr>
        <p:blipFill>
          <a:blip r:embed="rId3">
            <a:alphaModFix/>
          </a:blip>
          <a:stretch>
            <a:fillRect/>
          </a:stretch>
        </p:blipFill>
        <p:spPr>
          <a:xfrm>
            <a:off x="152400" y="2006250"/>
            <a:ext cx="7313364"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
        <p:nvSpPr>
          <p:cNvPr id="310" name="Google Shape;310;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API sudah pasti terdapat server RESTful API yang nanti akan kita buat</a:t>
            </a:r>
            <a:endParaRPr/>
          </a:p>
          <a:p>
            <a:pPr indent="-311150" lvl="0" marL="457200" rtl="0" algn="l">
              <a:spcBef>
                <a:spcPts val="0"/>
              </a:spcBef>
              <a:spcAft>
                <a:spcPts val="0"/>
              </a:spcAft>
              <a:buSzPts val="1300"/>
              <a:buChar char="●"/>
            </a:pPr>
            <a:r>
              <a:rPr lang="id"/>
              <a:t>Kita bisa memberitahu server yang tersedia di OpenAPI</a:t>
            </a:r>
            <a:endParaRPr/>
          </a:p>
          <a:p>
            <a:pPr indent="-311150" lvl="0" marL="457200" rtl="0" algn="l">
              <a:spcBef>
                <a:spcPts val="0"/>
              </a:spcBef>
              <a:spcAft>
                <a:spcPts val="0"/>
              </a:spcAft>
              <a:buSzPts val="1300"/>
              <a:buChar char="●"/>
            </a:pPr>
            <a:r>
              <a:rPr lang="id"/>
              <a:t>Misal, terdapat server development, staging, production dan lain-lain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 Object</a:t>
            </a:r>
            <a:endParaRPr/>
          </a:p>
        </p:txBody>
      </p:sp>
      <p:pic>
        <p:nvPicPr>
          <p:cNvPr id="316" name="Google Shape;316;p51"/>
          <p:cNvPicPr preferRelativeResize="0"/>
          <p:nvPr/>
        </p:nvPicPr>
        <p:blipFill>
          <a:blip r:embed="rId3">
            <a:alphaModFix/>
          </a:blip>
          <a:stretch>
            <a:fillRect/>
          </a:stretch>
        </p:blipFill>
        <p:spPr>
          <a:xfrm>
            <a:off x="152400" y="2006250"/>
            <a:ext cx="8165335"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a:t>
            </a:r>
            <a:endParaRPr/>
          </a:p>
        </p:txBody>
      </p:sp>
      <p:pic>
        <p:nvPicPr>
          <p:cNvPr id="322" name="Google Shape;322;p52"/>
          <p:cNvPicPr preferRelativeResize="0"/>
          <p:nvPr/>
        </p:nvPicPr>
        <p:blipFill>
          <a:blip r:embed="rId3">
            <a:alphaModFix/>
          </a:blip>
          <a:stretch>
            <a:fillRect/>
          </a:stretch>
        </p:blipFill>
        <p:spPr>
          <a:xfrm>
            <a:off x="152400" y="2006250"/>
            <a:ext cx="7055099" cy="2984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External Documentation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External Documentation</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External documentation merupakan bagian dalam OpenAPI jika kita ingin menambahkan link tambahan dalam OpenAPI</a:t>
            </a:r>
            <a:endParaRPr/>
          </a:p>
          <a:p>
            <a:pPr indent="-311150" lvl="0" marL="457200" rtl="0" algn="l">
              <a:spcBef>
                <a:spcPts val="0"/>
              </a:spcBef>
              <a:spcAft>
                <a:spcPts val="0"/>
              </a:spcAft>
              <a:buSzPts val="1300"/>
              <a:buChar char="●"/>
            </a:pPr>
            <a:r>
              <a:rPr lang="id"/>
              <a:t>Bisa menuju link documentation lain, atau mungkin link menuju website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External Documentation Object</a:t>
            </a:r>
            <a:endParaRPr/>
          </a:p>
        </p:txBody>
      </p:sp>
      <p:pic>
        <p:nvPicPr>
          <p:cNvPr id="339" name="Google Shape;339;p55"/>
          <p:cNvPicPr preferRelativeResize="0"/>
          <p:nvPr/>
        </p:nvPicPr>
        <p:blipFill>
          <a:blip r:embed="rId3">
            <a:alphaModFix/>
          </a:blip>
          <a:stretch>
            <a:fillRect/>
          </a:stretch>
        </p:blipFill>
        <p:spPr>
          <a:xfrm>
            <a:off x="152400" y="2006250"/>
            <a:ext cx="8839202" cy="15093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External Documentation</a:t>
            </a:r>
            <a:endParaRPr/>
          </a:p>
        </p:txBody>
      </p:sp>
      <p:pic>
        <p:nvPicPr>
          <p:cNvPr id="345" name="Google Shape;345;p56"/>
          <p:cNvPicPr preferRelativeResize="0"/>
          <p:nvPr/>
        </p:nvPicPr>
        <p:blipFill>
          <a:blip r:embed="rId3">
            <a:alphaModFix/>
          </a:blip>
          <a:stretch>
            <a:fillRect/>
          </a:stretch>
        </p:blipFill>
        <p:spPr>
          <a:xfrm>
            <a:off x="152400" y="2006250"/>
            <a:ext cx="8839199" cy="18365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Path</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Path</a:t>
            </a:r>
            <a:endParaRPr/>
          </a:p>
        </p:txBody>
      </p:sp>
      <p:sp>
        <p:nvSpPr>
          <p:cNvPr id="356" name="Google Shape;356;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Path merupakan representasi endpoint API di OpenAPI</a:t>
            </a:r>
            <a:endParaRPr/>
          </a:p>
          <a:p>
            <a:pPr indent="-311150" lvl="0" marL="457200" rtl="0" algn="l">
              <a:spcBef>
                <a:spcPts val="0"/>
              </a:spcBef>
              <a:spcAft>
                <a:spcPts val="0"/>
              </a:spcAft>
              <a:buSzPts val="1300"/>
              <a:buChar char="●"/>
            </a:pPr>
            <a:r>
              <a:rPr lang="id"/>
              <a:t>Pada Path, kita tidak perlu menuliskan seluruh URL, cukup url di belakang setelah lokasi server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Path Object</a:t>
            </a:r>
            <a:endParaRPr/>
          </a:p>
        </p:txBody>
      </p:sp>
      <p:pic>
        <p:nvPicPr>
          <p:cNvPr id="362" name="Google Shape;362;p59"/>
          <p:cNvPicPr preferRelativeResize="0"/>
          <p:nvPr/>
        </p:nvPicPr>
        <p:blipFill>
          <a:blip r:embed="rId3">
            <a:alphaModFix/>
          </a:blip>
          <a:stretch>
            <a:fillRect/>
          </a:stretch>
        </p:blipFill>
        <p:spPr>
          <a:xfrm>
            <a:off x="152400" y="2006250"/>
            <a:ext cx="8839201" cy="21746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Path Item Object (1)</a:t>
            </a:r>
            <a:endParaRPr/>
          </a:p>
        </p:txBody>
      </p:sp>
      <p:pic>
        <p:nvPicPr>
          <p:cNvPr id="368" name="Google Shape;368;p60"/>
          <p:cNvPicPr preferRelativeResize="0"/>
          <p:nvPr/>
        </p:nvPicPr>
        <p:blipFill>
          <a:blip r:embed="rId3">
            <a:alphaModFix/>
          </a:blip>
          <a:stretch>
            <a:fillRect/>
          </a:stretch>
        </p:blipFill>
        <p:spPr>
          <a:xfrm>
            <a:off x="152400" y="2006250"/>
            <a:ext cx="8839196" cy="270720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Path Item Object (2)</a:t>
            </a:r>
            <a:endParaRPr/>
          </a:p>
        </p:txBody>
      </p:sp>
      <p:pic>
        <p:nvPicPr>
          <p:cNvPr id="374" name="Google Shape;374;p61"/>
          <p:cNvPicPr preferRelativeResize="0"/>
          <p:nvPr/>
        </p:nvPicPr>
        <p:blipFill>
          <a:blip r:embed="rId3">
            <a:alphaModFix/>
          </a:blip>
          <a:stretch>
            <a:fillRect/>
          </a:stretch>
        </p:blipFill>
        <p:spPr>
          <a:xfrm>
            <a:off x="152400" y="2006250"/>
            <a:ext cx="8839201" cy="284117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Path Operation</a:t>
            </a:r>
            <a:endParaRPr/>
          </a:p>
        </p:txBody>
      </p:sp>
      <p:pic>
        <p:nvPicPr>
          <p:cNvPr id="380" name="Google Shape;380;p62"/>
          <p:cNvPicPr preferRelativeResize="0"/>
          <p:nvPr/>
        </p:nvPicPr>
        <p:blipFill>
          <a:blip r:embed="rId3">
            <a:alphaModFix/>
          </a:blip>
          <a:stretch>
            <a:fillRect/>
          </a:stretch>
        </p:blipFill>
        <p:spPr>
          <a:xfrm>
            <a:off x="3358225" y="638025"/>
            <a:ext cx="5371825" cy="4360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Path</a:t>
            </a:r>
            <a:endParaRPr/>
          </a:p>
        </p:txBody>
      </p:sp>
      <p:pic>
        <p:nvPicPr>
          <p:cNvPr id="386" name="Google Shape;386;p63"/>
          <p:cNvPicPr preferRelativeResize="0"/>
          <p:nvPr/>
        </p:nvPicPr>
        <p:blipFill>
          <a:blip r:embed="rId3">
            <a:alphaModFix/>
          </a:blip>
          <a:stretch>
            <a:fillRect/>
          </a:stretch>
        </p:blipFill>
        <p:spPr>
          <a:xfrm>
            <a:off x="152400" y="2006250"/>
            <a:ext cx="8007182"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a:t>
            </a:r>
            <a:endParaRPr/>
          </a:p>
          <a:p>
            <a:pPr indent="-311150" lvl="0" marL="457200" rtl="0" algn="l">
              <a:spcBef>
                <a:spcPts val="0"/>
              </a:spcBef>
              <a:spcAft>
                <a:spcPts val="0"/>
              </a:spcAft>
              <a:buSzPts val="1300"/>
              <a:buChar char="●"/>
            </a:pPr>
            <a:r>
              <a:rPr lang="id"/>
              <a:t>RESTful API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Operation</a:t>
            </a:r>
            <a:endParaRPr/>
          </a:p>
        </p:txBody>
      </p:sp>
      <p:sp>
        <p:nvSpPr>
          <p:cNvPr id="397" name="Google Shape;397;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Path yang kita buat di OpenAPI, bisa memiliki lebih dari satu Operation</a:t>
            </a:r>
            <a:endParaRPr/>
          </a:p>
          <a:p>
            <a:pPr indent="-311150" lvl="0" marL="457200" rtl="0" algn="l">
              <a:spcBef>
                <a:spcPts val="0"/>
              </a:spcBef>
              <a:spcAft>
                <a:spcPts val="0"/>
              </a:spcAft>
              <a:buSzPts val="1300"/>
              <a:buChar char="●"/>
            </a:pPr>
            <a:r>
              <a:rPr lang="id"/>
              <a:t>Hal ini dikarenakan, dalam HTTP, satu URL bisa memiliki beberapa HTTP Method</a:t>
            </a:r>
            <a:endParaRPr/>
          </a:p>
          <a:p>
            <a:pPr indent="-311150" lvl="0" marL="457200" rtl="0" algn="l">
              <a:spcBef>
                <a:spcPts val="0"/>
              </a:spcBef>
              <a:spcAft>
                <a:spcPts val="0"/>
              </a:spcAft>
              <a:buSzPts val="1300"/>
              <a:buChar char="●"/>
            </a:pPr>
            <a:r>
              <a:rPr lang="id"/>
              <a:t>Misal url untuk mengambil semua data dan membuat data baru, mungkin url nya sama, yang membedakan adalah HTTP Method nya, GET untuk mengambil data, POST untuk membuat data</a:t>
            </a:r>
            <a:endParaRPr/>
          </a:p>
          <a:p>
            <a:pPr indent="-311150" lvl="0" marL="457200" rtl="0" algn="l">
              <a:spcBef>
                <a:spcPts val="0"/>
              </a:spcBef>
              <a:spcAft>
                <a:spcPts val="0"/>
              </a:spcAft>
              <a:buSzPts val="1300"/>
              <a:buChar char="●"/>
            </a:pPr>
            <a:r>
              <a:rPr lang="id"/>
              <a:t>Inti dari API Documentation adalah dokumentasi operation yang terdapat pada RESTful API yang kita buat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Operation Object (1)</a:t>
            </a:r>
            <a:endParaRPr/>
          </a:p>
        </p:txBody>
      </p:sp>
      <p:pic>
        <p:nvPicPr>
          <p:cNvPr id="403" name="Google Shape;403;p66"/>
          <p:cNvPicPr preferRelativeResize="0"/>
          <p:nvPr/>
        </p:nvPicPr>
        <p:blipFill>
          <a:blip r:embed="rId3">
            <a:alphaModFix/>
          </a:blip>
          <a:stretch>
            <a:fillRect/>
          </a:stretch>
        </p:blipFill>
        <p:spPr>
          <a:xfrm>
            <a:off x="152400" y="2006250"/>
            <a:ext cx="6082479" cy="2984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Operation Object (2)</a:t>
            </a:r>
            <a:endParaRPr/>
          </a:p>
        </p:txBody>
      </p:sp>
      <p:pic>
        <p:nvPicPr>
          <p:cNvPr id="409" name="Google Shape;409;p67"/>
          <p:cNvPicPr preferRelativeResize="0"/>
          <p:nvPr/>
        </p:nvPicPr>
        <p:blipFill>
          <a:blip r:embed="rId3">
            <a:alphaModFix/>
          </a:blip>
          <a:stretch>
            <a:fillRect/>
          </a:stretch>
        </p:blipFill>
        <p:spPr>
          <a:xfrm>
            <a:off x="152400" y="2006250"/>
            <a:ext cx="6089696" cy="2984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Operation Object (3)</a:t>
            </a:r>
            <a:endParaRPr/>
          </a:p>
        </p:txBody>
      </p:sp>
      <p:pic>
        <p:nvPicPr>
          <p:cNvPr id="415" name="Google Shape;415;p68"/>
          <p:cNvPicPr preferRelativeResize="0"/>
          <p:nvPr/>
        </p:nvPicPr>
        <p:blipFill>
          <a:blip r:embed="rId3">
            <a:alphaModFix/>
          </a:blip>
          <a:stretch>
            <a:fillRect/>
          </a:stretch>
        </p:blipFill>
        <p:spPr>
          <a:xfrm>
            <a:off x="152400" y="2006250"/>
            <a:ext cx="4795818" cy="29848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Operation</a:t>
            </a:r>
            <a:endParaRPr/>
          </a:p>
        </p:txBody>
      </p:sp>
      <p:pic>
        <p:nvPicPr>
          <p:cNvPr id="421" name="Google Shape;421;p69"/>
          <p:cNvPicPr preferRelativeResize="0"/>
          <p:nvPr/>
        </p:nvPicPr>
        <p:blipFill>
          <a:blip r:embed="rId3">
            <a:alphaModFix/>
          </a:blip>
          <a:stretch>
            <a:fillRect/>
          </a:stretch>
        </p:blipFill>
        <p:spPr>
          <a:xfrm>
            <a:off x="152400" y="2006250"/>
            <a:ext cx="8574313"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a:t>
            </a:r>
            <a:endParaRPr/>
          </a:p>
        </p:txBody>
      </p:sp>
      <p:sp>
        <p:nvSpPr>
          <p:cNvPr id="432" name="Google Shape;432;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Parameter adalah data yang dikirim tidak melalui Request Body</a:t>
            </a:r>
            <a:endParaRPr/>
          </a:p>
          <a:p>
            <a:pPr indent="-311150" lvl="0" marL="457200" rtl="0" algn="l">
              <a:spcBef>
                <a:spcPts val="0"/>
              </a:spcBef>
              <a:spcAft>
                <a:spcPts val="0"/>
              </a:spcAft>
              <a:buSzPts val="1300"/>
              <a:buChar char="●"/>
            </a:pPr>
            <a:r>
              <a:rPr lang="id"/>
              <a:t>Operation bisa memiliki parameter lebih dari satu</a:t>
            </a:r>
            <a:endParaRPr/>
          </a:p>
          <a:p>
            <a:pPr indent="-311150" lvl="0" marL="457200" rtl="0" algn="l">
              <a:spcBef>
                <a:spcPts val="0"/>
              </a:spcBef>
              <a:spcAft>
                <a:spcPts val="0"/>
              </a:spcAft>
              <a:buSzPts val="1300"/>
              <a:buChar char="●"/>
            </a:pPr>
            <a:r>
              <a:rPr lang="id"/>
              <a:t>OpenAPI mendukung beberapa jenis parameter, yaitu Query Parameter, Path Variable, Header, dan Cookie</a:t>
            </a:r>
            <a:endParaRPr/>
          </a:p>
          <a:p>
            <a:pPr indent="-311150" lvl="0" marL="457200" rtl="0" algn="l">
              <a:spcBef>
                <a:spcPts val="0"/>
              </a:spcBef>
              <a:spcAft>
                <a:spcPts val="0"/>
              </a:spcAft>
              <a:buSzPts val="1300"/>
              <a:buChar char="●"/>
            </a:pPr>
            <a:r>
              <a:rPr lang="id"/>
              <a:t>Kita bisa menambahkan parameter pada Operation, sehingga pengguna bisa tahu bahwa ada parameter yang perlu dikirim ketika memanggil Operation tersebut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 Object (1)</a:t>
            </a:r>
            <a:endParaRPr/>
          </a:p>
        </p:txBody>
      </p:sp>
      <p:pic>
        <p:nvPicPr>
          <p:cNvPr id="438" name="Google Shape;438;p72"/>
          <p:cNvPicPr preferRelativeResize="0"/>
          <p:nvPr/>
        </p:nvPicPr>
        <p:blipFill>
          <a:blip r:embed="rId3">
            <a:alphaModFix/>
          </a:blip>
          <a:stretch>
            <a:fillRect/>
          </a:stretch>
        </p:blipFill>
        <p:spPr>
          <a:xfrm>
            <a:off x="152400" y="2006250"/>
            <a:ext cx="5798728"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 Object (2)</a:t>
            </a:r>
            <a:endParaRPr/>
          </a:p>
        </p:txBody>
      </p:sp>
      <p:pic>
        <p:nvPicPr>
          <p:cNvPr id="444" name="Google Shape;444;p73"/>
          <p:cNvPicPr preferRelativeResize="0"/>
          <p:nvPr/>
        </p:nvPicPr>
        <p:blipFill>
          <a:blip r:embed="rId3">
            <a:alphaModFix/>
          </a:blip>
          <a:stretch>
            <a:fillRect/>
          </a:stretch>
        </p:blipFill>
        <p:spPr>
          <a:xfrm>
            <a:off x="152400" y="2006250"/>
            <a:ext cx="6947496" cy="298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OpenAPI</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Document</a:t>
            </a:r>
            <a:endParaRPr/>
          </a:p>
          <a:p>
            <a:pPr indent="-311150" lvl="0" marL="457200" rtl="0" algn="l">
              <a:spcBef>
                <a:spcPts val="0"/>
              </a:spcBef>
              <a:spcAft>
                <a:spcPts val="0"/>
              </a:spcAft>
              <a:buSzPts val="1300"/>
              <a:buChar char="●"/>
            </a:pPr>
            <a:r>
              <a:rPr lang="id"/>
              <a:t>Info</a:t>
            </a:r>
            <a:endParaRPr/>
          </a:p>
          <a:p>
            <a:pPr indent="-311150" lvl="0" marL="457200" rtl="0" algn="l">
              <a:spcBef>
                <a:spcPts val="0"/>
              </a:spcBef>
              <a:spcAft>
                <a:spcPts val="0"/>
              </a:spcAft>
              <a:buSzPts val="1300"/>
              <a:buChar char="●"/>
            </a:pPr>
            <a:r>
              <a:rPr lang="id"/>
              <a:t>Component</a:t>
            </a:r>
            <a:endParaRPr/>
          </a:p>
          <a:p>
            <a:pPr indent="-311150" lvl="0" marL="457200" rtl="0" algn="l">
              <a:spcBef>
                <a:spcPts val="0"/>
              </a:spcBef>
              <a:spcAft>
                <a:spcPts val="0"/>
              </a:spcAft>
              <a:buSzPts val="1300"/>
              <a:buChar char="●"/>
            </a:pPr>
            <a:r>
              <a:rPr lang="id"/>
              <a:t>Path</a:t>
            </a:r>
            <a:endParaRPr/>
          </a:p>
          <a:p>
            <a:pPr indent="-311150" lvl="0" marL="457200" rtl="0" algn="l">
              <a:spcBef>
                <a:spcPts val="0"/>
              </a:spcBef>
              <a:spcAft>
                <a:spcPts val="0"/>
              </a:spcAft>
              <a:buSzPts val="1300"/>
              <a:buChar char="●"/>
            </a:pPr>
            <a:r>
              <a:rPr lang="id"/>
              <a:t>Tag</a:t>
            </a:r>
            <a:endParaRPr/>
          </a:p>
          <a:p>
            <a:pPr indent="-311150" lvl="0" marL="457200" rtl="0" algn="l">
              <a:spcBef>
                <a:spcPts val="0"/>
              </a:spcBef>
              <a:spcAft>
                <a:spcPts val="0"/>
              </a:spcAft>
              <a:buSzPts val="1300"/>
              <a:buChar char="●"/>
            </a:pPr>
            <a:r>
              <a:rPr lang="id"/>
              <a:t>Security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Parameter (1)</a:t>
            </a:r>
            <a:endParaRPr/>
          </a:p>
        </p:txBody>
      </p:sp>
      <p:pic>
        <p:nvPicPr>
          <p:cNvPr id="450" name="Google Shape;450;p74"/>
          <p:cNvPicPr preferRelativeResize="0"/>
          <p:nvPr/>
        </p:nvPicPr>
        <p:blipFill>
          <a:blip r:embed="rId3">
            <a:alphaModFix/>
          </a:blip>
          <a:stretch>
            <a:fillRect/>
          </a:stretch>
        </p:blipFill>
        <p:spPr>
          <a:xfrm>
            <a:off x="152400" y="2006250"/>
            <a:ext cx="6501656" cy="29848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Parameter (2)</a:t>
            </a:r>
            <a:endParaRPr/>
          </a:p>
        </p:txBody>
      </p:sp>
      <p:pic>
        <p:nvPicPr>
          <p:cNvPr id="456" name="Google Shape;456;p75"/>
          <p:cNvPicPr preferRelativeResize="0"/>
          <p:nvPr/>
        </p:nvPicPr>
        <p:blipFill>
          <a:blip r:embed="rId3">
            <a:alphaModFix/>
          </a:blip>
          <a:stretch>
            <a:fillRect/>
          </a:stretch>
        </p:blipFill>
        <p:spPr>
          <a:xfrm>
            <a:off x="152400" y="2006250"/>
            <a:ext cx="7306350"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Schema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Schema</a:t>
            </a:r>
            <a:endParaRPr/>
          </a:p>
        </p:txBody>
      </p:sp>
      <p:sp>
        <p:nvSpPr>
          <p:cNvPr id="467" name="Google Shape;467;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parameter, kita mungkin ingin memberitahu tentang tipe data untuk parameter tersebut</a:t>
            </a:r>
            <a:endParaRPr/>
          </a:p>
          <a:p>
            <a:pPr indent="-311150" lvl="0" marL="457200" rtl="0" algn="l">
              <a:spcBef>
                <a:spcPts val="0"/>
              </a:spcBef>
              <a:spcAft>
                <a:spcPts val="0"/>
              </a:spcAft>
              <a:buSzPts val="1300"/>
              <a:buChar char="●"/>
            </a:pPr>
            <a:r>
              <a:rPr lang="id"/>
              <a:t>Parameter memiliki attribute bernama schema, dimana schema sebenarnya sangat kompleks, kita akan bahas secara bertahap</a:t>
            </a:r>
            <a:endParaRPr/>
          </a:p>
          <a:p>
            <a:pPr indent="-311150" lvl="0" marL="457200" rtl="0" algn="l">
              <a:spcBef>
                <a:spcPts val="0"/>
              </a:spcBef>
              <a:spcAft>
                <a:spcPts val="0"/>
              </a:spcAft>
              <a:buSzPts val="1300"/>
              <a:buChar char="●"/>
            </a:pPr>
            <a:r>
              <a:rPr lang="id"/>
              <a:t>Dimulai dari simple schema, misal tipe data yang sebelumnya sudah kita bahas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JSON Schema Specification</a:t>
            </a:r>
            <a:endParaRPr/>
          </a:p>
        </p:txBody>
      </p:sp>
      <p:sp>
        <p:nvSpPr>
          <p:cNvPr id="473" name="Google Shape;473;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Schema menggunakan JSON Schema untuk mendefinisikan struktur datanya</a:t>
            </a:r>
            <a:endParaRPr/>
          </a:p>
          <a:p>
            <a:pPr indent="-311150" lvl="0" marL="457200" rtl="0" algn="l">
              <a:spcBef>
                <a:spcPts val="0"/>
              </a:spcBef>
              <a:spcAft>
                <a:spcPts val="0"/>
              </a:spcAft>
              <a:buSzPts val="1300"/>
              <a:buChar char="●"/>
            </a:pPr>
            <a:r>
              <a:rPr lang="id"/>
              <a:t>JSON Schema bisa berisikan tipe sederhana, seperti number, string, boolean dan lain-lain, atau bahkan tipe data kompleks, seperti object dan array (yang akan kita bahas nanti)</a:t>
            </a:r>
            <a:endParaRPr/>
          </a:p>
          <a:p>
            <a:pPr indent="-311150" lvl="0" marL="457200" rtl="0" algn="l">
              <a:spcBef>
                <a:spcPts val="0"/>
              </a:spcBef>
              <a:spcAft>
                <a:spcPts val="0"/>
              </a:spcAft>
              <a:buSzPts val="1300"/>
              <a:buChar char="●"/>
            </a:pPr>
            <a:r>
              <a:rPr lang="id" u="sng">
                <a:solidFill>
                  <a:schemeClr val="hlink"/>
                </a:solidFill>
                <a:hlinkClick r:id="rId3"/>
              </a:rPr>
              <a:t>https://json-schema.org/</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https://json-schema.org/draft/2020-12/json-schema-core.html</a:t>
            </a:r>
            <a:r>
              <a:rPr lang="id"/>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Schema</a:t>
            </a:r>
            <a:endParaRPr/>
          </a:p>
        </p:txBody>
      </p:sp>
      <p:pic>
        <p:nvPicPr>
          <p:cNvPr id="479" name="Google Shape;479;p79"/>
          <p:cNvPicPr preferRelativeResize="0"/>
          <p:nvPr/>
        </p:nvPicPr>
        <p:blipFill>
          <a:blip r:embed="rId3">
            <a:alphaModFix/>
          </a:blip>
          <a:stretch>
            <a:fillRect/>
          </a:stretch>
        </p:blipFill>
        <p:spPr>
          <a:xfrm>
            <a:off x="152400" y="2006250"/>
            <a:ext cx="3913210" cy="2984851"/>
          </a:xfrm>
          <a:prstGeom prst="rect">
            <a:avLst/>
          </a:prstGeom>
          <a:noFill/>
          <a:ln>
            <a:noFill/>
          </a:ln>
        </p:spPr>
      </p:pic>
      <p:pic>
        <p:nvPicPr>
          <p:cNvPr id="480" name="Google Shape;480;p79"/>
          <p:cNvPicPr preferRelativeResize="0"/>
          <p:nvPr/>
        </p:nvPicPr>
        <p:blipFill>
          <a:blip r:embed="rId4">
            <a:alphaModFix/>
          </a:blip>
          <a:stretch>
            <a:fillRect/>
          </a:stretch>
        </p:blipFill>
        <p:spPr>
          <a:xfrm>
            <a:off x="4218010" y="2006250"/>
            <a:ext cx="4539749"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JSON Schema Validation</a:t>
            </a:r>
            <a:endParaRPr/>
          </a:p>
        </p:txBody>
      </p:sp>
      <p:sp>
        <p:nvSpPr>
          <p:cNvPr id="486" name="Google Shape;486;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Schema mendukung JSON Schema Validation</a:t>
            </a:r>
            <a:endParaRPr/>
          </a:p>
          <a:p>
            <a:pPr indent="-311150" lvl="0" marL="457200" rtl="0" algn="l">
              <a:spcBef>
                <a:spcPts val="0"/>
              </a:spcBef>
              <a:spcAft>
                <a:spcPts val="0"/>
              </a:spcAft>
              <a:buSzPts val="1300"/>
              <a:buChar char="●"/>
            </a:pPr>
            <a:r>
              <a:rPr lang="id"/>
              <a:t>Hal ini membuat kita bisa memberitahu validasi yang diperlukan ketika pengguna membaca OpenAPI kita</a:t>
            </a:r>
            <a:endParaRPr/>
          </a:p>
          <a:p>
            <a:pPr indent="-311150" lvl="0" marL="457200" rtl="0" algn="l">
              <a:spcBef>
                <a:spcPts val="0"/>
              </a:spcBef>
              <a:spcAft>
                <a:spcPts val="0"/>
              </a:spcAft>
              <a:buSzPts val="1300"/>
              <a:buChar char="●"/>
            </a:pPr>
            <a:r>
              <a:rPr lang="id"/>
              <a:t>Dengan kita tambahkan Schema Validation, pengguna RESTful API kita bisa tahu validation yang kita buat tanpa harus kita buat dokumentasi secara terpisah</a:t>
            </a:r>
            <a:endParaRPr/>
          </a:p>
          <a:p>
            <a:pPr indent="-311150" lvl="0" marL="457200" rtl="0" algn="l">
              <a:spcBef>
                <a:spcPts val="0"/>
              </a:spcBef>
              <a:spcAft>
                <a:spcPts val="0"/>
              </a:spcAft>
              <a:buSzPts val="1300"/>
              <a:buChar char="●"/>
            </a:pPr>
            <a:r>
              <a:rPr lang="id" u="sng">
                <a:solidFill>
                  <a:schemeClr val="hlink"/>
                </a:solidFill>
                <a:hlinkClick r:id="rId3"/>
              </a:rPr>
              <a:t>https://json-schema.org/draft/2020-12/json-schema-validation.html</a:t>
            </a:r>
            <a:r>
              <a:rPr lang="id"/>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Schema Validation</a:t>
            </a:r>
            <a:endParaRPr/>
          </a:p>
        </p:txBody>
      </p:sp>
      <p:pic>
        <p:nvPicPr>
          <p:cNvPr id="492" name="Google Shape;492;p81"/>
          <p:cNvPicPr preferRelativeResize="0"/>
          <p:nvPr/>
        </p:nvPicPr>
        <p:blipFill>
          <a:blip r:embed="rId3">
            <a:alphaModFix/>
          </a:blip>
          <a:stretch>
            <a:fillRect/>
          </a:stretch>
        </p:blipFill>
        <p:spPr>
          <a:xfrm>
            <a:off x="152400" y="2006250"/>
            <a:ext cx="3296011" cy="2984849"/>
          </a:xfrm>
          <a:prstGeom prst="rect">
            <a:avLst/>
          </a:prstGeom>
          <a:noFill/>
          <a:ln>
            <a:noFill/>
          </a:ln>
        </p:spPr>
      </p:pic>
      <p:pic>
        <p:nvPicPr>
          <p:cNvPr id="493" name="Google Shape;493;p81"/>
          <p:cNvPicPr preferRelativeResize="0"/>
          <p:nvPr/>
        </p:nvPicPr>
        <p:blipFill>
          <a:blip r:embed="rId4">
            <a:alphaModFix/>
          </a:blip>
          <a:stretch>
            <a:fillRect/>
          </a:stretch>
        </p:blipFill>
        <p:spPr>
          <a:xfrm>
            <a:off x="3600811" y="2006250"/>
            <a:ext cx="3705330" cy="2984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 Body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 Body</a:t>
            </a:r>
            <a:endParaRPr/>
          </a:p>
        </p:txBody>
      </p:sp>
      <p:sp>
        <p:nvSpPr>
          <p:cNvPr id="504" name="Google Shape;504;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OpenAPI juga mendukung dokumentasi untuk request body</a:t>
            </a:r>
            <a:endParaRPr/>
          </a:p>
          <a:p>
            <a:pPr indent="-311150" lvl="0" marL="457200" rtl="0" algn="l">
              <a:spcBef>
                <a:spcPts val="0"/>
              </a:spcBef>
              <a:spcAft>
                <a:spcPts val="0"/>
              </a:spcAft>
              <a:buSzPts val="1300"/>
              <a:buChar char="●"/>
            </a:pPr>
            <a:r>
              <a:rPr lang="id"/>
              <a:t>Dengan ini, kita memberi tahu tentang schema request body yang harus dikirim ketika menggunakan RESTful API kita</a:t>
            </a:r>
            <a:endParaRPr/>
          </a:p>
          <a:p>
            <a:pPr indent="-311150" lvl="0" marL="457200" rtl="0" algn="l">
              <a:spcBef>
                <a:spcPts val="0"/>
              </a:spcBef>
              <a:spcAft>
                <a:spcPts val="0"/>
              </a:spcAft>
              <a:buSzPts val="1300"/>
              <a:buChar char="●"/>
            </a:pPr>
            <a:r>
              <a:rPr lang="id"/>
              <a:t>Request body mendukung schema, sehingga kita memberi tahu bentuk schema format data, bahkan validasi yang diperlukan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OpenAPI</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 Body Object</a:t>
            </a:r>
            <a:endParaRPr/>
          </a:p>
        </p:txBody>
      </p:sp>
      <p:pic>
        <p:nvPicPr>
          <p:cNvPr id="510" name="Google Shape;510;p84"/>
          <p:cNvPicPr preferRelativeResize="0"/>
          <p:nvPr/>
        </p:nvPicPr>
        <p:blipFill>
          <a:blip r:embed="rId3">
            <a:alphaModFix/>
          </a:blip>
          <a:stretch>
            <a:fillRect/>
          </a:stretch>
        </p:blipFill>
        <p:spPr>
          <a:xfrm>
            <a:off x="152400" y="2006250"/>
            <a:ext cx="8839201" cy="278674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Media Type Object</a:t>
            </a:r>
            <a:endParaRPr/>
          </a:p>
        </p:txBody>
      </p:sp>
      <p:pic>
        <p:nvPicPr>
          <p:cNvPr id="516" name="Google Shape;516;p85"/>
          <p:cNvPicPr preferRelativeResize="0"/>
          <p:nvPr/>
        </p:nvPicPr>
        <p:blipFill>
          <a:blip r:embed="rId3">
            <a:alphaModFix/>
          </a:blip>
          <a:stretch>
            <a:fillRect/>
          </a:stretch>
        </p:blipFill>
        <p:spPr>
          <a:xfrm>
            <a:off x="152400" y="2006250"/>
            <a:ext cx="4997316" cy="2984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 Body</a:t>
            </a:r>
            <a:endParaRPr/>
          </a:p>
        </p:txBody>
      </p:sp>
      <p:pic>
        <p:nvPicPr>
          <p:cNvPr id="522" name="Google Shape;522;p86"/>
          <p:cNvPicPr preferRelativeResize="0"/>
          <p:nvPr/>
        </p:nvPicPr>
        <p:blipFill>
          <a:blip r:embed="rId3">
            <a:alphaModFix/>
          </a:blip>
          <a:stretch>
            <a:fillRect/>
          </a:stretch>
        </p:blipFill>
        <p:spPr>
          <a:xfrm>
            <a:off x="152400" y="2006250"/>
            <a:ext cx="7260142" cy="2984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Schema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Schema</a:t>
            </a:r>
            <a:endParaRPr/>
          </a:p>
        </p:txBody>
      </p:sp>
      <p:sp>
        <p:nvSpPr>
          <p:cNvPr id="533" name="Google Shape;533;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hanya membuat schema sederhana, seperti schema tipe data boolean atau string</a:t>
            </a:r>
            <a:endParaRPr/>
          </a:p>
          <a:p>
            <a:pPr indent="-311150" lvl="0" marL="457200" rtl="0" algn="l">
              <a:spcBef>
                <a:spcPts val="0"/>
              </a:spcBef>
              <a:spcAft>
                <a:spcPts val="0"/>
              </a:spcAft>
              <a:buSzPts val="1300"/>
              <a:buChar char="●"/>
            </a:pPr>
            <a:r>
              <a:rPr lang="id"/>
              <a:t>Spesifikasi di JSON Schema juga mendukung pembuatan schema berupa objek, yaitu data yang memiliki attribute lebih dari satu</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Schema</a:t>
            </a:r>
            <a:endParaRPr/>
          </a:p>
        </p:txBody>
      </p:sp>
      <p:pic>
        <p:nvPicPr>
          <p:cNvPr id="539" name="Google Shape;539;p89"/>
          <p:cNvPicPr preferRelativeResize="0"/>
          <p:nvPr/>
        </p:nvPicPr>
        <p:blipFill>
          <a:blip r:embed="rId3">
            <a:alphaModFix/>
          </a:blip>
          <a:stretch>
            <a:fillRect/>
          </a:stretch>
        </p:blipFill>
        <p:spPr>
          <a:xfrm>
            <a:off x="152400" y="2006250"/>
            <a:ext cx="5357422" cy="29848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Schema</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Schema</a:t>
            </a:r>
            <a:endParaRPr/>
          </a:p>
        </p:txBody>
      </p:sp>
      <p:sp>
        <p:nvSpPr>
          <p:cNvPr id="550" name="Google Shape;550;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object, Schema juga mendukung tipe data array</a:t>
            </a:r>
            <a:endParaRPr/>
          </a:p>
          <a:p>
            <a:pPr indent="-311150" lvl="0" marL="457200" rtl="0" algn="l">
              <a:spcBef>
                <a:spcPts val="0"/>
              </a:spcBef>
              <a:spcAft>
                <a:spcPts val="0"/>
              </a:spcAft>
              <a:buSzPts val="1300"/>
              <a:buChar char="●"/>
            </a:pPr>
            <a:r>
              <a:rPr lang="id"/>
              <a:t>Saat membuat tipe data array, kita juga bisa menentukan tipe data items yang terdapat di array, bisa tipe data sederhana, bisa tipe data kompleks seperti object atau array lagi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Schema</a:t>
            </a:r>
            <a:endParaRPr/>
          </a:p>
        </p:txBody>
      </p:sp>
      <p:pic>
        <p:nvPicPr>
          <p:cNvPr id="556" name="Google Shape;556;p92"/>
          <p:cNvPicPr preferRelativeResize="0"/>
          <p:nvPr/>
        </p:nvPicPr>
        <p:blipFill>
          <a:blip r:embed="rId3">
            <a:alphaModFix/>
          </a:blip>
          <a:stretch>
            <a:fillRect/>
          </a:stretch>
        </p:blipFill>
        <p:spPr>
          <a:xfrm>
            <a:off x="152400" y="2006250"/>
            <a:ext cx="5734530"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Example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OpenAPI</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OpenAPI merupakan standar spesifikasi, tidak tergantung bahasa pemrograman apapun, untuk membuat dokumentasi RESTful API.</a:t>
            </a:r>
            <a:endParaRPr/>
          </a:p>
          <a:p>
            <a:pPr indent="-311150" lvl="0" marL="457200" rtl="0" algn="l">
              <a:spcBef>
                <a:spcPts val="0"/>
              </a:spcBef>
              <a:spcAft>
                <a:spcPts val="0"/>
              </a:spcAft>
              <a:buSzPts val="1300"/>
              <a:buChar char="●"/>
            </a:pPr>
            <a:r>
              <a:rPr lang="id"/>
              <a:t>OpenAPI dibuat agar pengguna RESTful API tidak perlu mengakses kode aplikasi dan membaca dokumen manual (misal dalam bentuk doc, pdf) untuk memahami RESTful API yang dibuat</a:t>
            </a:r>
            <a:endParaRPr/>
          </a:p>
          <a:p>
            <a:pPr indent="-311150" lvl="0" marL="457200" rtl="0" algn="l">
              <a:spcBef>
                <a:spcPts val="0"/>
              </a:spcBef>
              <a:spcAft>
                <a:spcPts val="0"/>
              </a:spcAft>
              <a:buSzPts val="1300"/>
              <a:buChar char="●"/>
            </a:pPr>
            <a:r>
              <a:rPr lang="id"/>
              <a:t>OpenAPI bisa menggunakan tool untuk menampilkan secara visual, bahkan untuk membuat kode program client atau server</a:t>
            </a:r>
            <a:endParaRPr/>
          </a:p>
          <a:p>
            <a:pPr indent="-311150" lvl="0" marL="457200" rtl="0" algn="l">
              <a:spcBef>
                <a:spcPts val="0"/>
              </a:spcBef>
              <a:spcAft>
                <a:spcPts val="0"/>
              </a:spcAft>
              <a:buSzPts val="1300"/>
              <a:buChar char="●"/>
            </a:pPr>
            <a:r>
              <a:rPr lang="id" u="sng">
                <a:solidFill>
                  <a:schemeClr val="hlink"/>
                </a:solidFill>
                <a:hlinkClick r:id="rId3"/>
              </a:rPr>
              <a:t>https://www.openapis.org/</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https://github.com/OAI/OpenAPI-Specification</a:t>
            </a:r>
            <a:r>
              <a:rPr lang="id"/>
              <a:t> </a:t>
            </a:r>
            <a:endParaRPr/>
          </a:p>
          <a:p>
            <a:pPr indent="-311150" lvl="0" marL="457200" rtl="0" algn="l">
              <a:spcBef>
                <a:spcPts val="0"/>
              </a:spcBef>
              <a:spcAft>
                <a:spcPts val="0"/>
              </a:spcAft>
              <a:buSzPts val="1300"/>
              <a:buChar char="●"/>
            </a:pPr>
            <a:r>
              <a:rPr lang="id" u="sng">
                <a:solidFill>
                  <a:schemeClr val="hlink"/>
                </a:solidFill>
                <a:hlinkClick r:id="rId5"/>
              </a:rPr>
              <a:t>https://swagger.io/specification/</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Example</a:t>
            </a:r>
            <a:endParaRPr/>
          </a:p>
        </p:txBody>
      </p:sp>
      <p:sp>
        <p:nvSpPr>
          <p:cNvPr id="567" name="Google Shape;567;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OpenAPI mendukung example data</a:t>
            </a:r>
            <a:endParaRPr/>
          </a:p>
          <a:p>
            <a:pPr indent="-311150" lvl="0" marL="457200" rtl="0" algn="l">
              <a:spcBef>
                <a:spcPts val="0"/>
              </a:spcBef>
              <a:spcAft>
                <a:spcPts val="0"/>
              </a:spcAft>
              <a:buSzPts val="1300"/>
              <a:buChar char="●"/>
            </a:pPr>
            <a:r>
              <a:rPr lang="id"/>
              <a:t>Example data merupakan data contoh yang bisa kita tambahkan baik itu di Parameter, Request Body dan Response Body</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Example di Parameter</a:t>
            </a:r>
            <a:endParaRPr/>
          </a:p>
        </p:txBody>
      </p:sp>
      <p:pic>
        <p:nvPicPr>
          <p:cNvPr id="573" name="Google Shape;573;p95"/>
          <p:cNvPicPr preferRelativeResize="0"/>
          <p:nvPr/>
        </p:nvPicPr>
        <p:blipFill>
          <a:blip r:embed="rId3">
            <a:alphaModFix/>
          </a:blip>
          <a:stretch>
            <a:fillRect/>
          </a:stretch>
        </p:blipFill>
        <p:spPr>
          <a:xfrm>
            <a:off x="152400" y="2006250"/>
            <a:ext cx="5393537" cy="2984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Example di Request Body</a:t>
            </a:r>
            <a:endParaRPr/>
          </a:p>
        </p:txBody>
      </p:sp>
      <p:pic>
        <p:nvPicPr>
          <p:cNvPr id="579" name="Google Shape;579;p96"/>
          <p:cNvPicPr preferRelativeResize="0"/>
          <p:nvPr/>
        </p:nvPicPr>
        <p:blipFill>
          <a:blip r:embed="rId3">
            <a:alphaModFix/>
          </a:blip>
          <a:stretch>
            <a:fillRect/>
          </a:stretch>
        </p:blipFill>
        <p:spPr>
          <a:xfrm>
            <a:off x="152400" y="2006250"/>
            <a:ext cx="5243654" cy="29848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Body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Body</a:t>
            </a:r>
            <a:endParaRPr/>
          </a:p>
        </p:txBody>
      </p:sp>
      <p:sp>
        <p:nvSpPr>
          <p:cNvPr id="590" name="Google Shape;590;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Request Body, kita juga mendokumentasikan Response Body di OpenAPI</a:t>
            </a:r>
            <a:endParaRPr/>
          </a:p>
          <a:p>
            <a:pPr indent="-311150" lvl="0" marL="457200" rtl="0" algn="l">
              <a:spcBef>
                <a:spcPts val="0"/>
              </a:spcBef>
              <a:spcAft>
                <a:spcPts val="0"/>
              </a:spcAft>
              <a:buSzPts val="1300"/>
              <a:buChar char="●"/>
            </a:pPr>
            <a:r>
              <a:rPr lang="id"/>
              <a:t>Dengan demikian, kita bisa memberi tahu format Response Body yang kita kembalikan pada RESTful API yang kita buat</a:t>
            </a:r>
            <a:endParaRPr/>
          </a:p>
          <a:p>
            <a:pPr indent="-311150" lvl="0" marL="457200" rtl="0" algn="l">
              <a:spcBef>
                <a:spcPts val="0"/>
              </a:spcBef>
              <a:spcAft>
                <a:spcPts val="0"/>
              </a:spcAft>
              <a:buSzPts val="1300"/>
              <a:buChar char="●"/>
            </a:pPr>
            <a:r>
              <a:rPr lang="id"/>
              <a:t>Yang menarik di OpenAPI, kita bisa memberi tahu format response body sesuai dengan response status nya, misal kita bisa tentukan untuk response status 200, 400, 500, dan lain-lain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Body Object</a:t>
            </a:r>
            <a:endParaRPr/>
          </a:p>
        </p:txBody>
      </p:sp>
      <p:pic>
        <p:nvPicPr>
          <p:cNvPr id="596" name="Google Shape;596;p99"/>
          <p:cNvPicPr preferRelativeResize="0"/>
          <p:nvPr/>
        </p:nvPicPr>
        <p:blipFill>
          <a:blip r:embed="rId3">
            <a:alphaModFix/>
          </a:blip>
          <a:stretch>
            <a:fillRect/>
          </a:stretch>
        </p:blipFill>
        <p:spPr>
          <a:xfrm>
            <a:off x="152400" y="2006250"/>
            <a:ext cx="8333130"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Object</a:t>
            </a:r>
            <a:endParaRPr/>
          </a:p>
        </p:txBody>
      </p:sp>
      <p:pic>
        <p:nvPicPr>
          <p:cNvPr id="602" name="Google Shape;602;p100"/>
          <p:cNvPicPr preferRelativeResize="0"/>
          <p:nvPr/>
        </p:nvPicPr>
        <p:blipFill>
          <a:blip r:embed="rId3">
            <a:alphaModFix/>
          </a:blip>
          <a:stretch>
            <a:fillRect/>
          </a:stretch>
        </p:blipFill>
        <p:spPr>
          <a:xfrm>
            <a:off x="152400" y="2006250"/>
            <a:ext cx="6591206" cy="298485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Body</a:t>
            </a:r>
            <a:endParaRPr/>
          </a:p>
        </p:txBody>
      </p:sp>
      <p:pic>
        <p:nvPicPr>
          <p:cNvPr id="608" name="Google Shape;608;p101"/>
          <p:cNvPicPr preferRelativeResize="0"/>
          <p:nvPr/>
        </p:nvPicPr>
        <p:blipFill>
          <a:blip r:embed="rId3">
            <a:alphaModFix/>
          </a:blip>
          <a:stretch>
            <a:fillRect/>
          </a:stretch>
        </p:blipFill>
        <p:spPr>
          <a:xfrm>
            <a:off x="4453100" y="1055475"/>
            <a:ext cx="4514399" cy="393562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Tag</a:t>
            </a:r>
            <a:endParaRPr/>
          </a:p>
        </p:txBody>
      </p:sp>
      <p:sp>
        <p:nvSpPr>
          <p:cNvPr id="619" name="Google Shape;619;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Tag merupakan fitur tambahan, dimana kita bisa grouping beberapa Path menjadi satu Tag yang sama</a:t>
            </a:r>
            <a:endParaRPr/>
          </a:p>
          <a:p>
            <a:pPr indent="-311150" lvl="0" marL="457200" rtl="0" algn="l">
              <a:spcBef>
                <a:spcPts val="0"/>
              </a:spcBef>
              <a:spcAft>
                <a:spcPts val="0"/>
              </a:spcAft>
              <a:buSzPts val="1300"/>
              <a:buChar char="●"/>
            </a:pPr>
            <a:r>
              <a:rPr lang="id"/>
              <a:t>Misal ketika kita membuat OpenAPI untuk RESTful API Toko Online, kita grouping dengan Tag Product, Customer, Payment, Order, dan lain-lain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OpenAPI memiliki struktur document yang sudah standar</a:t>
            </a:r>
            <a:endParaRPr/>
          </a:p>
          <a:p>
            <a:pPr indent="-311150" lvl="0" marL="457200" rtl="0" algn="l">
              <a:spcBef>
                <a:spcPts val="0"/>
              </a:spcBef>
              <a:spcAft>
                <a:spcPts val="0"/>
              </a:spcAft>
              <a:buSzPts val="1300"/>
              <a:buChar char="●"/>
            </a:pPr>
            <a:r>
              <a:rPr lang="id"/>
              <a:t>Namun kita diberi dua opsi untuk membuat document nya, bisa menggunakan JSON atau YAML</a:t>
            </a:r>
            <a:endParaRPr/>
          </a:p>
          <a:p>
            <a:pPr indent="-311150" lvl="0" marL="457200" rtl="0" algn="l">
              <a:spcBef>
                <a:spcPts val="0"/>
              </a:spcBef>
              <a:spcAft>
                <a:spcPts val="0"/>
              </a:spcAft>
              <a:buSzPts val="1300"/>
              <a:buChar char="●"/>
            </a:pPr>
            <a:r>
              <a:rPr lang="id" u="sng">
                <a:solidFill>
                  <a:schemeClr val="hlink"/>
                </a:solidFill>
                <a:hlinkClick r:id="rId3"/>
              </a:rPr>
              <a:t>https://www.json.org/</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https://yaml.org/</a:t>
            </a:r>
            <a:r>
              <a:rPr lang="id"/>
              <a:t> </a:t>
            </a:r>
            <a:endParaRPr/>
          </a:p>
        </p:txBody>
      </p:sp>
      <p:sp>
        <p:nvSpPr>
          <p:cNvPr id="206" name="Google Shape;206;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Document Structure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Tag</a:t>
            </a:r>
            <a:endParaRPr/>
          </a:p>
        </p:txBody>
      </p:sp>
      <p:pic>
        <p:nvPicPr>
          <p:cNvPr id="625" name="Google Shape;625;p104"/>
          <p:cNvPicPr preferRelativeResize="0"/>
          <p:nvPr/>
        </p:nvPicPr>
        <p:blipFill>
          <a:blip r:embed="rId3">
            <a:alphaModFix/>
          </a:blip>
          <a:stretch>
            <a:fillRect/>
          </a:stretch>
        </p:blipFill>
        <p:spPr>
          <a:xfrm>
            <a:off x="2562675" y="669525"/>
            <a:ext cx="5613800" cy="43215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a:t>
            </a:r>
            <a:endParaRPr/>
          </a:p>
        </p:txBody>
      </p:sp>
      <p:sp>
        <p:nvSpPr>
          <p:cNvPr id="636" name="Google Shape;636;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Component merupakan bagian dalam OpenAPI untuk menyimpan object yang bisa digunakan ulang</a:t>
            </a:r>
            <a:endParaRPr/>
          </a:p>
          <a:p>
            <a:pPr indent="-311150" lvl="0" marL="457200" rtl="0" algn="l">
              <a:spcBef>
                <a:spcPts val="0"/>
              </a:spcBef>
              <a:spcAft>
                <a:spcPts val="0"/>
              </a:spcAft>
              <a:buSzPts val="1300"/>
              <a:buChar char="●"/>
            </a:pPr>
            <a:r>
              <a:rPr lang="id"/>
              <a:t>Misal, saat nanti kita membuat spek untuk Request Body atau Response Body, dibanding kita buat satu persatu, jika ada beberapa yang sama, lebih baik kita buat dalam Component, sehingga bisa digunakan di beberapa Endpoint API</a:t>
            </a:r>
            <a:endParaRPr/>
          </a:p>
          <a:p>
            <a:pPr indent="-311150" lvl="0" marL="457200" rtl="0" algn="l">
              <a:spcBef>
                <a:spcPts val="0"/>
              </a:spcBef>
              <a:spcAft>
                <a:spcPts val="0"/>
              </a:spcAft>
              <a:buSzPts val="1300"/>
              <a:buChar char="●"/>
            </a:pPr>
            <a:r>
              <a:rPr lang="id"/>
              <a:t>Ada banyak jenis component, ada schema, request, response, parameter, header, dan lain-lain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 Object (1)</a:t>
            </a:r>
            <a:endParaRPr/>
          </a:p>
        </p:txBody>
      </p:sp>
      <p:pic>
        <p:nvPicPr>
          <p:cNvPr id="642" name="Google Shape;642;p107"/>
          <p:cNvPicPr preferRelativeResize="0"/>
          <p:nvPr/>
        </p:nvPicPr>
        <p:blipFill>
          <a:blip r:embed="rId3">
            <a:alphaModFix/>
          </a:blip>
          <a:stretch>
            <a:fillRect/>
          </a:stretch>
        </p:blipFill>
        <p:spPr>
          <a:xfrm>
            <a:off x="152400" y="2006250"/>
            <a:ext cx="7326450" cy="2984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 Object (2)</a:t>
            </a:r>
            <a:endParaRPr/>
          </a:p>
        </p:txBody>
      </p:sp>
      <p:pic>
        <p:nvPicPr>
          <p:cNvPr id="648" name="Google Shape;648;p108"/>
          <p:cNvPicPr preferRelativeResize="0"/>
          <p:nvPr/>
        </p:nvPicPr>
        <p:blipFill>
          <a:blip r:embed="rId3">
            <a:alphaModFix/>
          </a:blip>
          <a:stretch>
            <a:fillRect/>
          </a:stretch>
        </p:blipFill>
        <p:spPr>
          <a:xfrm>
            <a:off x="152400" y="2006250"/>
            <a:ext cx="8839201" cy="2946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a:t>
            </a:r>
            <a:endParaRPr/>
          </a:p>
        </p:txBody>
      </p:sp>
      <p:pic>
        <p:nvPicPr>
          <p:cNvPr id="654" name="Google Shape;654;p109"/>
          <p:cNvPicPr preferRelativeResize="0"/>
          <p:nvPr/>
        </p:nvPicPr>
        <p:blipFill rotWithShape="1">
          <a:blip r:embed="rId3">
            <a:alphaModFix/>
          </a:blip>
          <a:srcRect b="0" l="0" r="29168" t="0"/>
          <a:stretch/>
        </p:blipFill>
        <p:spPr>
          <a:xfrm>
            <a:off x="152400" y="2006250"/>
            <a:ext cx="2076725" cy="2984849"/>
          </a:xfrm>
          <a:prstGeom prst="rect">
            <a:avLst/>
          </a:prstGeom>
          <a:noFill/>
          <a:ln>
            <a:noFill/>
          </a:ln>
        </p:spPr>
      </p:pic>
      <p:pic>
        <p:nvPicPr>
          <p:cNvPr id="655" name="Google Shape;655;p109"/>
          <p:cNvPicPr preferRelativeResize="0"/>
          <p:nvPr/>
        </p:nvPicPr>
        <p:blipFill>
          <a:blip r:embed="rId4">
            <a:alphaModFix/>
          </a:blip>
          <a:stretch>
            <a:fillRect/>
          </a:stretch>
        </p:blipFill>
        <p:spPr>
          <a:xfrm>
            <a:off x="2393794" y="2006250"/>
            <a:ext cx="3374708" cy="2984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 </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OpenAPI memiliki fitur reference, dimana dengan reference kita bisa membuat reference ke data component yang sudah kita buat</a:t>
            </a:r>
            <a:endParaRPr/>
          </a:p>
          <a:p>
            <a:pPr indent="-311150" lvl="0" marL="457200" rtl="0" algn="l">
              <a:spcBef>
                <a:spcPts val="0"/>
              </a:spcBef>
              <a:spcAft>
                <a:spcPts val="0"/>
              </a:spcAft>
              <a:buSzPts val="1300"/>
              <a:buChar char="●"/>
            </a:pPr>
            <a:r>
              <a:rPr lang="id"/>
              <a:t>Hal ini lebih baik, daripada kita buat component yang sama berkali kali pada beberapa path, misal jika terdapat response body yang sama, lebih baik kita gunakan reference, jika memiliki parameter yang sama, lebih baik kita gunakan reference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Reference pada Parameter</a:t>
            </a:r>
            <a:endParaRPr/>
          </a:p>
        </p:txBody>
      </p:sp>
      <p:pic>
        <p:nvPicPr>
          <p:cNvPr id="672" name="Google Shape;672;p112"/>
          <p:cNvPicPr preferRelativeResize="0"/>
          <p:nvPr/>
        </p:nvPicPr>
        <p:blipFill>
          <a:blip r:embed="rId3">
            <a:alphaModFix/>
          </a:blip>
          <a:stretch>
            <a:fillRect/>
          </a:stretch>
        </p:blipFill>
        <p:spPr>
          <a:xfrm>
            <a:off x="152400" y="2006250"/>
            <a:ext cx="3503956" cy="298485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Reference pada Response Body</a:t>
            </a:r>
            <a:endParaRPr/>
          </a:p>
        </p:txBody>
      </p:sp>
      <p:pic>
        <p:nvPicPr>
          <p:cNvPr id="678" name="Google Shape;678;p113"/>
          <p:cNvPicPr preferRelativeResize="0"/>
          <p:nvPr/>
        </p:nvPicPr>
        <p:blipFill>
          <a:blip r:embed="rId3">
            <a:alphaModFix/>
          </a:blip>
          <a:stretch>
            <a:fillRect/>
          </a:stretch>
        </p:blipFill>
        <p:spPr>
          <a:xfrm>
            <a:off x="3990390" y="2006250"/>
            <a:ext cx="4020768" cy="2984850"/>
          </a:xfrm>
          <a:prstGeom prst="rect">
            <a:avLst/>
          </a:prstGeom>
          <a:noFill/>
          <a:ln>
            <a:noFill/>
          </a:ln>
        </p:spPr>
      </p:pic>
      <p:pic>
        <p:nvPicPr>
          <p:cNvPr id="679" name="Google Shape;679;p113"/>
          <p:cNvPicPr preferRelativeResize="0"/>
          <p:nvPr/>
        </p:nvPicPr>
        <p:blipFill>
          <a:blip r:embed="rId4">
            <a:alphaModFix/>
          </a:blip>
          <a:stretch>
            <a:fillRect/>
          </a:stretch>
        </p:blipFill>
        <p:spPr>
          <a:xfrm>
            <a:off x="152400" y="2006250"/>
            <a:ext cx="3684800" cy="2984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OpenAPI Editor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Document OpenAPI hanya menggunakan JSON atau Yaml, jadi untuk membuat document OpenAPI kita cukup menggunakan Text Editor</a:t>
            </a:r>
            <a:endParaRPr/>
          </a:p>
          <a:p>
            <a:pPr indent="-311150" lvl="0" marL="457200" rtl="0" algn="l">
              <a:spcBef>
                <a:spcPts val="0"/>
              </a:spcBef>
              <a:spcAft>
                <a:spcPts val="0"/>
              </a:spcAft>
              <a:buSzPts val="1300"/>
              <a:buChar char="●"/>
            </a:pPr>
            <a:r>
              <a:rPr lang="id"/>
              <a:t>Namun jika kita ingin melihat OpenAPI dalam bentuk visual, kita juga bisa menggunakan Swagger Editor : </a:t>
            </a:r>
            <a:r>
              <a:rPr lang="id" u="sng">
                <a:solidFill>
                  <a:schemeClr val="hlink"/>
                </a:solidFill>
                <a:hlinkClick r:id="rId3"/>
              </a:rPr>
              <a:t>https://editor.swagger.io/</a:t>
            </a:r>
            <a:r>
              <a:rPr lang="id"/>
              <a:t> </a:t>
            </a:r>
            <a:endParaRPr/>
          </a:p>
          <a:p>
            <a:pPr indent="-311150" lvl="0" marL="457200" rtl="0" algn="l">
              <a:spcBef>
                <a:spcPts val="0"/>
              </a:spcBef>
              <a:spcAft>
                <a:spcPts val="0"/>
              </a:spcAft>
              <a:buSzPts val="1300"/>
              <a:buChar char="●"/>
            </a:pPr>
            <a:r>
              <a:rPr lang="id"/>
              <a:t>Jika menggunakan product JetBrains, bisa menggunakan plugin OpenAPI </a:t>
            </a:r>
            <a:r>
              <a:rPr lang="id" u="sng">
                <a:solidFill>
                  <a:schemeClr val="hlink"/>
                </a:solidFill>
                <a:hlinkClick r:id="rId4"/>
              </a:rPr>
              <a:t>https://www.jetbrains.com/help/idea/openapi.html</a:t>
            </a:r>
            <a:r>
              <a:rPr lang="id"/>
              <a:t> </a:t>
            </a:r>
            <a:endParaRPr/>
          </a:p>
          <a:p>
            <a:pPr indent="-311150" lvl="0" marL="457200" rtl="0" algn="l">
              <a:spcBef>
                <a:spcPts val="0"/>
              </a:spcBef>
              <a:spcAft>
                <a:spcPts val="0"/>
              </a:spcAft>
              <a:buSzPts val="1300"/>
              <a:buChar char="●"/>
            </a:pPr>
            <a:r>
              <a:rPr lang="id"/>
              <a:t>Jika menggunakan Visual Studio Code, bisa menggunakan plugin OpenAPI </a:t>
            </a:r>
            <a:r>
              <a:rPr lang="id" u="sng">
                <a:solidFill>
                  <a:schemeClr val="hlink"/>
                </a:solidFill>
                <a:hlinkClick r:id="rId5"/>
              </a:rPr>
              <a:t>https://marketplace.visualstudio.com/items?itemName=42Crunch.vscode-openapi</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Security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Security</a:t>
            </a:r>
            <a:endParaRPr/>
          </a:p>
        </p:txBody>
      </p:sp>
      <p:sp>
        <p:nvSpPr>
          <p:cNvPr id="690" name="Google Shape;69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OpenAPI mendukung dokumentasi untuk Security RESTful API</a:t>
            </a:r>
            <a:endParaRPr/>
          </a:p>
          <a:p>
            <a:pPr indent="-311150" lvl="0" marL="457200" rtl="0" algn="l">
              <a:spcBef>
                <a:spcPts val="0"/>
              </a:spcBef>
              <a:spcAft>
                <a:spcPts val="0"/>
              </a:spcAft>
              <a:buSzPts val="1300"/>
              <a:buChar char="●"/>
            </a:pPr>
            <a:r>
              <a:rPr lang="id"/>
              <a:t>Dengan ini kita bisa memberitahu pengguna mekanisme Security apa yang kita gunakan di RESTful API kita</a:t>
            </a:r>
            <a:endParaRPr/>
          </a:p>
          <a:p>
            <a:pPr indent="-311150" lvl="0" marL="457200" rtl="0" algn="l">
              <a:spcBef>
                <a:spcPts val="0"/>
              </a:spcBef>
              <a:spcAft>
                <a:spcPts val="0"/>
              </a:spcAft>
              <a:buSzPts val="1300"/>
              <a:buChar char="●"/>
            </a:pPr>
            <a:r>
              <a:rPr lang="id"/>
              <a:t>Ada banyak format security yang didukung oleh OpenAPI, seperti apiKey (query param, header, cookie), http (basic auth, bearer token), oauth2 dan openIdConnect</a:t>
            </a:r>
            <a:endParaRPr/>
          </a:p>
          <a:p>
            <a:pPr indent="-311150" lvl="0" marL="457200" rtl="0" algn="l">
              <a:spcBef>
                <a:spcPts val="0"/>
              </a:spcBef>
              <a:spcAft>
                <a:spcPts val="0"/>
              </a:spcAft>
              <a:buSzPts val="1300"/>
              <a:buChar char="●"/>
            </a:pPr>
            <a:r>
              <a:rPr lang="id"/>
              <a:t>Sebelum menggunakan fitur Security, kita perlu membuat requirement Security terlebih dahulu di Component, baru kita bisa gunakan di Operation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Security Object (1)</a:t>
            </a:r>
            <a:endParaRPr/>
          </a:p>
        </p:txBody>
      </p:sp>
      <p:pic>
        <p:nvPicPr>
          <p:cNvPr id="696" name="Google Shape;696;p116"/>
          <p:cNvPicPr preferRelativeResize="0"/>
          <p:nvPr/>
        </p:nvPicPr>
        <p:blipFill>
          <a:blip r:embed="rId3">
            <a:alphaModFix/>
          </a:blip>
          <a:stretch>
            <a:fillRect/>
          </a:stretch>
        </p:blipFill>
        <p:spPr>
          <a:xfrm>
            <a:off x="152400" y="2006250"/>
            <a:ext cx="6707715" cy="298485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Security Object (1)</a:t>
            </a:r>
            <a:endParaRPr/>
          </a:p>
        </p:txBody>
      </p:sp>
      <p:pic>
        <p:nvPicPr>
          <p:cNvPr id="702" name="Google Shape;702;p117"/>
          <p:cNvPicPr preferRelativeResize="0"/>
          <p:nvPr/>
        </p:nvPicPr>
        <p:blipFill>
          <a:blip r:embed="rId3">
            <a:alphaModFix/>
          </a:blip>
          <a:stretch>
            <a:fillRect/>
          </a:stretch>
        </p:blipFill>
        <p:spPr>
          <a:xfrm>
            <a:off x="152400" y="2006250"/>
            <a:ext cx="5572632" cy="29848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Security</a:t>
            </a:r>
            <a:endParaRPr/>
          </a:p>
        </p:txBody>
      </p:sp>
      <p:pic>
        <p:nvPicPr>
          <p:cNvPr id="708" name="Google Shape;708;p118"/>
          <p:cNvPicPr preferRelativeResize="0"/>
          <p:nvPr/>
        </p:nvPicPr>
        <p:blipFill>
          <a:blip r:embed="rId3">
            <a:alphaModFix/>
          </a:blip>
          <a:stretch>
            <a:fillRect/>
          </a:stretch>
        </p:blipFill>
        <p:spPr>
          <a:xfrm>
            <a:off x="152400" y="2006250"/>
            <a:ext cx="7668996" cy="2984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Security di Operation</a:t>
            </a:r>
            <a:endParaRPr/>
          </a:p>
        </p:txBody>
      </p:sp>
      <p:pic>
        <p:nvPicPr>
          <p:cNvPr id="714" name="Google Shape;714;p119"/>
          <p:cNvPicPr preferRelativeResize="0"/>
          <p:nvPr/>
        </p:nvPicPr>
        <p:blipFill>
          <a:blip r:embed="rId3">
            <a:alphaModFix/>
          </a:blip>
          <a:stretch>
            <a:fillRect/>
          </a:stretch>
        </p:blipFill>
        <p:spPr>
          <a:xfrm>
            <a:off x="152400" y="2006250"/>
            <a:ext cx="3042436" cy="2895370"/>
          </a:xfrm>
          <a:prstGeom prst="rect">
            <a:avLst/>
          </a:prstGeom>
          <a:noFill/>
          <a:ln>
            <a:noFill/>
          </a:ln>
        </p:spPr>
      </p:pic>
      <p:pic>
        <p:nvPicPr>
          <p:cNvPr id="715" name="Google Shape;715;p119"/>
          <p:cNvPicPr preferRelativeResize="0"/>
          <p:nvPr/>
        </p:nvPicPr>
        <p:blipFill>
          <a:blip r:embed="rId4">
            <a:alphaModFix/>
          </a:blip>
          <a:stretch>
            <a:fillRect/>
          </a:stretch>
        </p:blipFill>
        <p:spPr>
          <a:xfrm>
            <a:off x="3347236" y="2006250"/>
            <a:ext cx="2734567" cy="2984850"/>
          </a:xfrm>
          <a:prstGeom prst="rect">
            <a:avLst/>
          </a:prstGeom>
          <a:noFill/>
          <a:ln>
            <a:noFill/>
          </a:ln>
        </p:spPr>
      </p:pic>
      <p:pic>
        <p:nvPicPr>
          <p:cNvPr id="716" name="Google Shape;716;p119"/>
          <p:cNvPicPr preferRelativeResize="0"/>
          <p:nvPr/>
        </p:nvPicPr>
        <p:blipFill>
          <a:blip r:embed="rId5">
            <a:alphaModFix/>
          </a:blip>
          <a:stretch>
            <a:fillRect/>
          </a:stretch>
        </p:blipFill>
        <p:spPr>
          <a:xfrm>
            <a:off x="6234204" y="2006250"/>
            <a:ext cx="2614896"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Code Generator</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Code Generator</a:t>
            </a:r>
            <a:endParaRPr/>
          </a:p>
        </p:txBody>
      </p:sp>
      <p:sp>
        <p:nvSpPr>
          <p:cNvPr id="727" name="Google Shape;727;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OpenAPI adalah spesifikasi yang standard, dan banyak diadopsi oleh banyak perusahaan</a:t>
            </a:r>
            <a:endParaRPr/>
          </a:p>
          <a:p>
            <a:pPr indent="-311150" lvl="0" marL="457200" rtl="0" algn="l">
              <a:spcBef>
                <a:spcPts val="0"/>
              </a:spcBef>
              <a:spcAft>
                <a:spcPts val="0"/>
              </a:spcAft>
              <a:buSzPts val="1300"/>
              <a:buChar char="●"/>
            </a:pPr>
            <a:r>
              <a:rPr lang="id"/>
              <a:t>Bahkan kita bisa melakukan code generator sesuai dengan bahasa pemrograman yang kita inginkan</a:t>
            </a:r>
            <a:endParaRPr/>
          </a:p>
          <a:p>
            <a:pPr indent="-311150" lvl="0" marL="457200" rtl="0" algn="l">
              <a:spcBef>
                <a:spcPts val="0"/>
              </a:spcBef>
              <a:spcAft>
                <a:spcPts val="0"/>
              </a:spcAft>
              <a:buSzPts val="1300"/>
              <a:buChar char="●"/>
            </a:pPr>
            <a:r>
              <a:rPr lang="id"/>
              <a:t>Contohnya kita bisa menggunakan </a:t>
            </a:r>
            <a:r>
              <a:rPr lang="id" u="sng">
                <a:solidFill>
                  <a:schemeClr val="hlink"/>
                </a:solidFill>
                <a:hlinkClick r:id="rId3"/>
              </a:rPr>
              <a:t>https://editor.swagger.io/</a:t>
            </a:r>
            <a:r>
              <a:rPr lang="id"/>
              <a:t> untuk membuat code client atau server sesuai dengan OpenAPI file yang kita buat</a:t>
            </a:r>
            <a:endParaRPr/>
          </a:p>
          <a:p>
            <a:pPr indent="-311150" lvl="0" marL="457200" rtl="0" algn="l">
              <a:spcBef>
                <a:spcPts val="0"/>
              </a:spcBef>
              <a:spcAft>
                <a:spcPts val="0"/>
              </a:spcAft>
              <a:buSzPts val="1300"/>
              <a:buChar char="●"/>
            </a:pPr>
            <a:r>
              <a:rPr lang="id"/>
              <a:t>Hal ini bisa mempermudah ketika kita butuh membuat kode client atau server yang sesuai dengan OpenAPI spec yang sudah dibuat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Swagger Code Generator</a:t>
            </a:r>
            <a:endParaRPr/>
          </a:p>
        </p:txBody>
      </p:sp>
      <p:pic>
        <p:nvPicPr>
          <p:cNvPr id="733" name="Google Shape;733;p122"/>
          <p:cNvPicPr preferRelativeResize="0"/>
          <p:nvPr/>
        </p:nvPicPr>
        <p:blipFill>
          <a:blip r:embed="rId3">
            <a:alphaModFix/>
          </a:blip>
          <a:stretch>
            <a:fillRect/>
          </a:stretch>
        </p:blipFill>
        <p:spPr>
          <a:xfrm>
            <a:off x="152400" y="2006250"/>
            <a:ext cx="6454420"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Penutup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